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fman, Kelly" userId="7e5c4c79-409e-4ad7-9f25-98e6c1fed62a" providerId="ADAL" clId="{F359B0A5-1AE4-43BD-8253-7D1447F2674B}"/>
    <pc:docChg chg="undo custSel addSld modSld">
      <pc:chgData name="Kaufman, Kelly" userId="7e5c4c79-409e-4ad7-9f25-98e6c1fed62a" providerId="ADAL" clId="{F359B0A5-1AE4-43BD-8253-7D1447F2674B}" dt="2017-12-08T02:10:34.287" v="667" actId="20577"/>
      <pc:docMkLst>
        <pc:docMk/>
      </pc:docMkLst>
      <pc:sldChg chg="addSp delSp modSp add">
        <pc:chgData name="Kaufman, Kelly" userId="7e5c4c79-409e-4ad7-9f25-98e6c1fed62a" providerId="ADAL" clId="{F359B0A5-1AE4-43BD-8253-7D1447F2674B}" dt="2017-12-08T01:43:12.628" v="22" actId="14100"/>
        <pc:sldMkLst>
          <pc:docMk/>
          <pc:sldMk cId="2814253983" sldId="261"/>
        </pc:sldMkLst>
        <pc:spChg chg="add mod">
          <ac:chgData name="Kaufman, Kelly" userId="7e5c4c79-409e-4ad7-9f25-98e6c1fed62a" providerId="ADAL" clId="{F359B0A5-1AE4-43BD-8253-7D1447F2674B}" dt="2017-12-08T01:43:05.271" v="21" actId="14100"/>
          <ac:spMkLst>
            <pc:docMk/>
            <pc:sldMk cId="2814253983" sldId="261"/>
            <ac:spMk id="2" creationId="{E4261FD6-1F58-4CE7-9359-A791D1B869EE}"/>
          </ac:spMkLst>
        </pc:spChg>
        <pc:spChg chg="add mod ord">
          <ac:chgData name="Kaufman, Kelly" userId="7e5c4c79-409e-4ad7-9f25-98e6c1fed62a" providerId="ADAL" clId="{F359B0A5-1AE4-43BD-8253-7D1447F2674B}" dt="2017-12-08T01:43:12.628" v="22" actId="14100"/>
          <ac:spMkLst>
            <pc:docMk/>
            <pc:sldMk cId="2814253983" sldId="261"/>
            <ac:spMk id="5" creationId="{951EDB85-A311-48A2-9708-03CAE6757EB7}"/>
          </ac:spMkLst>
        </pc:spChg>
        <pc:picChg chg="add del mod">
          <ac:chgData name="Kaufman, Kelly" userId="7e5c4c79-409e-4ad7-9f25-98e6c1fed62a" providerId="ADAL" clId="{F359B0A5-1AE4-43BD-8253-7D1447F2674B}" dt="2017-12-08T01:41:50.765" v="16" actId="478"/>
          <ac:picMkLst>
            <pc:docMk/>
            <pc:sldMk cId="2814253983" sldId="261"/>
            <ac:picMk id="4" creationId="{77F50680-30D7-4D91-9E56-93436B9ADBBD}"/>
          </ac:picMkLst>
        </pc:picChg>
      </pc:sldChg>
      <pc:sldChg chg="addSp delSp modSp add">
        <pc:chgData name="Kaufman, Kelly" userId="7e5c4c79-409e-4ad7-9f25-98e6c1fed62a" providerId="ADAL" clId="{F359B0A5-1AE4-43BD-8253-7D1447F2674B}" dt="2017-12-08T01:48:40.572" v="54" actId="1076"/>
        <pc:sldMkLst>
          <pc:docMk/>
          <pc:sldMk cId="315251977" sldId="262"/>
        </pc:sldMkLst>
        <pc:spChg chg="add del mod">
          <ac:chgData name="Kaufman, Kelly" userId="7e5c4c79-409e-4ad7-9f25-98e6c1fed62a" providerId="ADAL" clId="{F359B0A5-1AE4-43BD-8253-7D1447F2674B}" dt="2017-12-08T01:44:21.079" v="29" actId="478"/>
          <ac:spMkLst>
            <pc:docMk/>
            <pc:sldMk cId="315251977" sldId="262"/>
            <ac:spMk id="2" creationId="{FCA7934C-6F04-4BCF-A1FB-BABAC03414B0}"/>
          </ac:spMkLst>
        </pc:spChg>
        <pc:spChg chg="add del mod">
          <ac:chgData name="Kaufman, Kelly" userId="7e5c4c79-409e-4ad7-9f25-98e6c1fed62a" providerId="ADAL" clId="{F359B0A5-1AE4-43BD-8253-7D1447F2674B}" dt="2017-12-08T01:44:21.079" v="29" actId="478"/>
          <ac:spMkLst>
            <pc:docMk/>
            <pc:sldMk cId="315251977" sldId="262"/>
            <ac:spMk id="3" creationId="{B0EF8B14-CC4F-4318-AE34-F28017A3B613}"/>
          </ac:spMkLst>
        </pc:spChg>
        <pc:spChg chg="add del mod">
          <ac:chgData name="Kaufman, Kelly" userId="7e5c4c79-409e-4ad7-9f25-98e6c1fed62a" providerId="ADAL" clId="{F359B0A5-1AE4-43BD-8253-7D1447F2674B}" dt="2017-12-08T01:44:21.079" v="29" actId="478"/>
          <ac:spMkLst>
            <pc:docMk/>
            <pc:sldMk cId="315251977" sldId="262"/>
            <ac:spMk id="4" creationId="{1836AA1A-FA01-4B94-BD9A-28D69C14B767}"/>
          </ac:spMkLst>
        </pc:spChg>
        <pc:spChg chg="add del mod">
          <ac:chgData name="Kaufman, Kelly" userId="7e5c4c79-409e-4ad7-9f25-98e6c1fed62a" providerId="ADAL" clId="{F359B0A5-1AE4-43BD-8253-7D1447F2674B}" dt="2017-12-08T01:44:21.079" v="29" actId="478"/>
          <ac:spMkLst>
            <pc:docMk/>
            <pc:sldMk cId="315251977" sldId="262"/>
            <ac:spMk id="5" creationId="{AFCDDE88-2C89-42C1-8018-1A27FE4B9390}"/>
          </ac:spMkLst>
        </pc:spChg>
        <pc:spChg chg="add mod">
          <ac:chgData name="Kaufman, Kelly" userId="7e5c4c79-409e-4ad7-9f25-98e6c1fed62a" providerId="ADAL" clId="{F359B0A5-1AE4-43BD-8253-7D1447F2674B}" dt="2017-12-08T01:48:40.572" v="54" actId="1076"/>
          <ac:spMkLst>
            <pc:docMk/>
            <pc:sldMk cId="315251977" sldId="262"/>
            <ac:spMk id="6" creationId="{677B6A4D-4111-46D0-BA88-2AFE14442E77}"/>
          </ac:spMkLst>
        </pc:spChg>
        <pc:picChg chg="add mod ord">
          <ac:chgData name="Kaufman, Kelly" userId="7e5c4c79-409e-4ad7-9f25-98e6c1fed62a" providerId="ADAL" clId="{F359B0A5-1AE4-43BD-8253-7D1447F2674B}" dt="2017-12-08T01:48:10.102" v="53" actId="167"/>
          <ac:picMkLst>
            <pc:docMk/>
            <pc:sldMk cId="315251977" sldId="262"/>
            <ac:picMk id="8" creationId="{592249EC-3EEA-49AC-A3B8-8F363B884848}"/>
          </ac:picMkLst>
        </pc:picChg>
      </pc:sldChg>
      <pc:sldChg chg="addSp modSp add">
        <pc:chgData name="Kaufman, Kelly" userId="7e5c4c79-409e-4ad7-9f25-98e6c1fed62a" providerId="ADAL" clId="{F359B0A5-1AE4-43BD-8253-7D1447F2674B}" dt="2017-12-08T01:51:51.927" v="69" actId="255"/>
        <pc:sldMkLst>
          <pc:docMk/>
          <pc:sldMk cId="4183785667" sldId="263"/>
        </pc:sldMkLst>
        <pc:spChg chg="add mod">
          <ac:chgData name="Kaufman, Kelly" userId="7e5c4c79-409e-4ad7-9f25-98e6c1fed62a" providerId="ADAL" clId="{F359B0A5-1AE4-43BD-8253-7D1447F2674B}" dt="2017-12-08T01:51:51.927" v="69" actId="255"/>
          <ac:spMkLst>
            <pc:docMk/>
            <pc:sldMk cId="4183785667" sldId="263"/>
            <ac:spMk id="2" creationId="{4281FADB-C0D4-46B6-A923-D97252AEE152}"/>
          </ac:spMkLst>
        </pc:spChg>
      </pc:sldChg>
      <pc:sldChg chg="addSp modSp add">
        <pc:chgData name="Kaufman, Kelly" userId="7e5c4c79-409e-4ad7-9f25-98e6c1fed62a" providerId="ADAL" clId="{F359B0A5-1AE4-43BD-8253-7D1447F2674B}" dt="2017-12-08T02:10:34.287" v="667" actId="20577"/>
        <pc:sldMkLst>
          <pc:docMk/>
          <pc:sldMk cId="2399912992" sldId="264"/>
        </pc:sldMkLst>
        <pc:spChg chg="add mod">
          <ac:chgData name="Kaufman, Kelly" userId="7e5c4c79-409e-4ad7-9f25-98e6c1fed62a" providerId="ADAL" clId="{F359B0A5-1AE4-43BD-8253-7D1447F2674B}" dt="2017-12-08T02:10:00.428" v="664" actId="20577"/>
          <ac:spMkLst>
            <pc:docMk/>
            <pc:sldMk cId="2399912992" sldId="264"/>
            <ac:spMk id="2" creationId="{2B4491FF-AEDF-48E0-890C-EE4796487871}"/>
          </ac:spMkLst>
        </pc:spChg>
        <pc:spChg chg="add mod">
          <ac:chgData name="Kaufman, Kelly" userId="7e5c4c79-409e-4ad7-9f25-98e6c1fed62a" providerId="ADAL" clId="{F359B0A5-1AE4-43BD-8253-7D1447F2674B}" dt="2017-12-08T02:10:34.287" v="667" actId="20577"/>
          <ac:spMkLst>
            <pc:docMk/>
            <pc:sldMk cId="2399912992" sldId="264"/>
            <ac:spMk id="3" creationId="{FFAED85F-B24D-4ED1-8B0D-3CD844D5DFF2}"/>
          </ac:spMkLst>
        </pc:spChg>
        <pc:picChg chg="add mod">
          <ac:chgData name="Kaufman, Kelly" userId="7e5c4c79-409e-4ad7-9f25-98e6c1fed62a" providerId="ADAL" clId="{F359B0A5-1AE4-43BD-8253-7D1447F2674B}" dt="2017-12-08T02:09:04.790" v="645" actId="1076"/>
          <ac:picMkLst>
            <pc:docMk/>
            <pc:sldMk cId="2399912992" sldId="264"/>
            <ac:picMk id="5" creationId="{F7C45428-21F0-4F37-941F-0A4C9D819AA4}"/>
          </ac:picMkLst>
        </pc:picChg>
        <pc:picChg chg="add mod">
          <ac:chgData name="Kaufman, Kelly" userId="7e5c4c79-409e-4ad7-9f25-98e6c1fed62a" providerId="ADAL" clId="{F359B0A5-1AE4-43BD-8253-7D1447F2674B}" dt="2017-12-08T02:08:57.364" v="643" actId="1076"/>
          <ac:picMkLst>
            <pc:docMk/>
            <pc:sldMk cId="2399912992" sldId="264"/>
            <ac:picMk id="7" creationId="{ECD7A8CA-BA14-44AC-AF73-14B54C408B60}"/>
          </ac:picMkLst>
        </pc:picChg>
        <pc:picChg chg="add mod">
          <ac:chgData name="Kaufman, Kelly" userId="7e5c4c79-409e-4ad7-9f25-98e6c1fed62a" providerId="ADAL" clId="{F359B0A5-1AE4-43BD-8253-7D1447F2674B}" dt="2017-12-08T02:09:31.609" v="648" actId="1076"/>
          <ac:picMkLst>
            <pc:docMk/>
            <pc:sldMk cId="2399912992" sldId="264"/>
            <ac:picMk id="9" creationId="{848B534D-9036-43C5-94C4-1B4123F26E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6D608-CC56-4EA5-8D47-B478C5E4AD3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AA2F-C4C5-481C-B616-C33FD97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4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67242/country-road-by-mi_bram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e_answer_logo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217&amp;picture=writing-hand-silhouett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013.igem.org/Team:UGent/Surve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humanbiofield.wikispaces.com/HB+Muscular+Syste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tmooc.org/hub/tag/edtech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erfectlypainted.com/2012/12/talk-it-out-tuesday-blogging-burnout.html" TargetMode="External"/><Relationship Id="rId7" Type="http://schemas.openxmlformats.org/officeDocument/2006/relationships/hyperlink" Target="http://jackbrummet.blogspot.com/2012/08/the-origin-and-back-story-of-smiley-fac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hu.wikibooks.org/wiki/sablon:smiley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B0645-35C2-4D88-A939-88C8CD13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9270" y="0"/>
            <a:ext cx="11647039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5D9DCF-0AB4-41D6-8E5F-4E956A9E4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Thesis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25CD2-17AF-4E73-AAD6-FE9B8331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6341" y="4312788"/>
            <a:ext cx="6801612" cy="1239894"/>
          </a:xfrm>
        </p:spPr>
        <p:txBody>
          <a:bodyPr/>
          <a:lstStyle/>
          <a:p>
            <a:r>
              <a:rPr lang="en-US" dirty="0"/>
              <a:t>Roadmap of the Paper</a:t>
            </a:r>
          </a:p>
        </p:txBody>
      </p:sp>
    </p:spTree>
    <p:extLst>
      <p:ext uri="{BB962C8B-B14F-4D97-AF65-F5344CB8AC3E}">
        <p14:creationId xmlns:p14="http://schemas.microsoft.com/office/powerpoint/2010/main" val="396919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055" y="394855"/>
            <a:ext cx="1049481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YOUR TURN: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Read the following thesis statement.</a:t>
            </a:r>
          </a:p>
          <a:p>
            <a:pPr marL="742950" indent="-742950">
              <a:buAutoNum type="arabicPeriod"/>
            </a:pPr>
            <a:endParaRPr lang="en-US" sz="3600" dirty="0" smtClean="0"/>
          </a:p>
          <a:p>
            <a:pPr algn="ctr"/>
            <a:r>
              <a:rPr lang="en-US" sz="4000" b="1" dirty="0" smtClean="0"/>
              <a:t>Drugs are bad for you.</a:t>
            </a:r>
          </a:p>
          <a:p>
            <a:endParaRPr lang="en-US" sz="3600" dirty="0" smtClean="0"/>
          </a:p>
          <a:p>
            <a:pPr marL="342900" indent="-342900">
              <a:buAutoNum type="arabicPeriod" startAt="2"/>
            </a:pPr>
            <a:r>
              <a:rPr lang="en-US" sz="3600" dirty="0" smtClean="0"/>
              <a:t>Why is it a WEAK thesis statement?</a:t>
            </a:r>
          </a:p>
          <a:p>
            <a:pPr marL="342900" indent="-342900">
              <a:buAutoNum type="arabicPeriod" startAt="2"/>
            </a:pPr>
            <a:endParaRPr lang="en-US" sz="3600" dirty="0" smtClean="0"/>
          </a:p>
          <a:p>
            <a:pPr marL="342900" indent="-342900">
              <a:buAutoNum type="arabicPeriod" startAt="3"/>
            </a:pPr>
            <a:r>
              <a:rPr lang="en-US" sz="3600" dirty="0" smtClean="0"/>
              <a:t>Rewrite it.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Think about the ‘how’ and ‘why’.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Think about specific reasons.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Use a word or phrase from the ‘must use</a:t>
            </a:r>
            <a:r>
              <a:rPr lang="en-US" sz="3600" smtClean="0"/>
              <a:t>’ list.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2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96698F-4949-4CEF-8B85-53F88BC7552E}"/>
              </a:ext>
            </a:extLst>
          </p:cNvPr>
          <p:cNvSpPr txBox="1"/>
          <p:nvPr/>
        </p:nvSpPr>
        <p:spPr>
          <a:xfrm>
            <a:off x="1417983" y="132522"/>
            <a:ext cx="905123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THESIS STATEMENT</a:t>
            </a:r>
          </a:p>
          <a:p>
            <a:pPr algn="ctr"/>
            <a:r>
              <a:rPr lang="en-US" sz="3600" dirty="0"/>
              <a:t>DEFINITION:  A statement that tells readers the main points of your paper.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3600" dirty="0"/>
              <a:t>Think of it as the ANSWER to the question your paper explores.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4BD251-A1C3-4A38-80C5-B41B3670C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90160" y="1251681"/>
            <a:ext cx="7298396" cy="547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468140-7F21-4A1C-B08A-543212F84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75645" y="3686822"/>
            <a:ext cx="2935356" cy="2935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9B119-7652-4ACB-988A-D2216D38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5822"/>
            <a:ext cx="7729728" cy="1188720"/>
          </a:xfrm>
        </p:spPr>
        <p:txBody>
          <a:bodyPr/>
          <a:lstStyle/>
          <a:p>
            <a:r>
              <a:rPr lang="en-US" dirty="0"/>
              <a:t>Characteristics: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012E-8C9B-47EB-868A-F80DCA7A0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1" y="1762540"/>
            <a:ext cx="10535479" cy="48596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Located at the END of the introduction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ONE SENTENCE statement of the main arguments of the paper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States </a:t>
            </a:r>
            <a:r>
              <a:rPr lang="en-US" sz="3200" dirty="0"/>
              <a:t>your DISTINCT VIEWPOINT on the subject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Answers </a:t>
            </a:r>
            <a:r>
              <a:rPr lang="en-US" sz="3200" dirty="0"/>
              <a:t>the questions ‘HOW’ and/or ‘WHY’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E7B67677-4B3C-4AC7-866F-B5B3B833C954}"/>
              </a:ext>
            </a:extLst>
          </p:cNvPr>
          <p:cNvSpPr/>
          <p:nvPr/>
        </p:nvSpPr>
        <p:spPr>
          <a:xfrm>
            <a:off x="490330" y="1762540"/>
            <a:ext cx="583095" cy="54333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F46D9C28-D824-40E3-91C5-519EAB955B6E}"/>
              </a:ext>
            </a:extLst>
          </p:cNvPr>
          <p:cNvSpPr/>
          <p:nvPr/>
        </p:nvSpPr>
        <p:spPr>
          <a:xfrm>
            <a:off x="397565" y="2882349"/>
            <a:ext cx="583095" cy="54333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41130BF6-C0CD-48A0-B920-CD9FBCFBB3BE}"/>
              </a:ext>
            </a:extLst>
          </p:cNvPr>
          <p:cNvSpPr/>
          <p:nvPr/>
        </p:nvSpPr>
        <p:spPr>
          <a:xfrm>
            <a:off x="397565" y="4128052"/>
            <a:ext cx="583095" cy="54333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53EFD493-FA0D-4559-B1F2-27FD78649782}"/>
              </a:ext>
            </a:extLst>
          </p:cNvPr>
          <p:cNvSpPr/>
          <p:nvPr/>
        </p:nvSpPr>
        <p:spPr>
          <a:xfrm>
            <a:off x="473765" y="5274366"/>
            <a:ext cx="583095" cy="54333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BBC82-D37E-467D-9D6E-3747BE1CED77}"/>
              </a:ext>
            </a:extLst>
          </p:cNvPr>
          <p:cNvSpPr txBox="1"/>
          <p:nvPr/>
        </p:nvSpPr>
        <p:spPr>
          <a:xfrm>
            <a:off x="960782" y="689112"/>
            <a:ext cx="1027043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Where is the thesis statement located?</a:t>
            </a:r>
          </a:p>
          <a:p>
            <a:r>
              <a:rPr lang="en-US" sz="3600" dirty="0"/>
              <a:t>	a.		first sentence of the paper</a:t>
            </a:r>
          </a:p>
          <a:p>
            <a:r>
              <a:rPr lang="en-US" sz="3600" dirty="0"/>
              <a:t>	b.		end of the introduction</a:t>
            </a:r>
          </a:p>
          <a:p>
            <a:endParaRPr lang="en-US" sz="3600" dirty="0"/>
          </a:p>
          <a:p>
            <a:r>
              <a:rPr lang="en-US" sz="3600" dirty="0"/>
              <a:t>A thesis statement </a:t>
            </a:r>
          </a:p>
          <a:p>
            <a:r>
              <a:rPr lang="en-US" sz="3600" dirty="0"/>
              <a:t>	a.  	states a fact.</a:t>
            </a:r>
          </a:p>
          <a:p>
            <a:r>
              <a:rPr lang="en-US" sz="3600" dirty="0"/>
              <a:t>	b. 		states an arguable point.</a:t>
            </a:r>
          </a:p>
          <a:p>
            <a:endParaRPr lang="en-US" sz="3600" dirty="0"/>
          </a:p>
          <a:p>
            <a:r>
              <a:rPr lang="en-US" sz="3600" dirty="0"/>
              <a:t>A thesis statement is</a:t>
            </a:r>
          </a:p>
          <a:p>
            <a:r>
              <a:rPr lang="en-US" sz="3600" dirty="0"/>
              <a:t>	a.		one sentence long.</a:t>
            </a:r>
          </a:p>
          <a:p>
            <a:r>
              <a:rPr lang="en-US" sz="3600" dirty="0"/>
              <a:t>	b.		several sentences long.</a:t>
            </a:r>
          </a:p>
          <a:p>
            <a:r>
              <a:rPr lang="en-US" dirty="0"/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0D83E-18A4-48CC-A6DD-FD67D3E82B31}"/>
              </a:ext>
            </a:extLst>
          </p:cNvPr>
          <p:cNvSpPr txBox="1"/>
          <p:nvPr/>
        </p:nvSpPr>
        <p:spPr>
          <a:xfrm>
            <a:off x="304800" y="0"/>
            <a:ext cx="8454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LET’S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35C00-A505-4CB1-99A7-E58BDFC59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5999" y="2279374"/>
            <a:ext cx="6235625" cy="46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EEE40-0625-41B1-86D5-2D8EA5FBEC65}"/>
              </a:ext>
            </a:extLst>
          </p:cNvPr>
          <p:cNvSpPr txBox="1"/>
          <p:nvPr/>
        </p:nvSpPr>
        <p:spPr>
          <a:xfrm>
            <a:off x="530087" y="344557"/>
            <a:ext cx="1081377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 STRONG THESIS STATEMENT IS</a:t>
            </a:r>
          </a:p>
          <a:p>
            <a:endParaRPr lang="en-US" dirty="0"/>
          </a:p>
          <a:p>
            <a:r>
              <a:rPr lang="en-US" sz="3200" b="1" dirty="0"/>
              <a:t>DISPUTABLE: </a:t>
            </a:r>
            <a:r>
              <a:rPr lang="en-US" sz="3200" dirty="0"/>
              <a:t> not obvious; </a:t>
            </a:r>
          </a:p>
          <a:p>
            <a:r>
              <a:rPr lang="en-US" sz="3200" dirty="0"/>
              <a:t>some readers can disagree</a:t>
            </a:r>
          </a:p>
          <a:p>
            <a:endParaRPr lang="en-US" sz="3200" dirty="0"/>
          </a:p>
          <a:p>
            <a:r>
              <a:rPr lang="en-US" sz="3200" b="1" dirty="0"/>
              <a:t>FOCUSED:  </a:t>
            </a:r>
            <a:r>
              <a:rPr lang="en-US" sz="3200" dirty="0"/>
              <a:t>not too broad; </a:t>
            </a:r>
          </a:p>
          <a:p>
            <a:r>
              <a:rPr lang="en-US" sz="3200" dirty="0"/>
              <a:t>your position is clear</a:t>
            </a:r>
          </a:p>
          <a:p>
            <a:endParaRPr lang="en-US" sz="3200" dirty="0"/>
          </a:p>
          <a:p>
            <a:r>
              <a:rPr lang="en-US" sz="3200" b="1" dirty="0"/>
              <a:t>RELEVANT:  </a:t>
            </a:r>
            <a:r>
              <a:rPr lang="en-US" sz="3200" dirty="0"/>
              <a:t>not boring; </a:t>
            </a:r>
          </a:p>
          <a:p>
            <a:r>
              <a:rPr lang="en-US" sz="3200" dirty="0"/>
              <a:t>readers won’t say ‘so what’?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10B6E-1DB9-4166-A946-5BA397845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92879" y="1289909"/>
            <a:ext cx="5369034" cy="52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951EDB85-A311-48A2-9708-03CAE6757EB7}"/>
              </a:ext>
            </a:extLst>
          </p:cNvPr>
          <p:cNvSpPr/>
          <p:nvPr/>
        </p:nvSpPr>
        <p:spPr>
          <a:xfrm>
            <a:off x="662610" y="159026"/>
            <a:ext cx="8388625" cy="6467061"/>
          </a:xfrm>
          <a:prstGeom prst="noSmoking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61FD6-1F58-4CE7-9359-A791D1B869EE}"/>
              </a:ext>
            </a:extLst>
          </p:cNvPr>
          <p:cNvSpPr txBox="1"/>
          <p:nvPr/>
        </p:nvSpPr>
        <p:spPr>
          <a:xfrm>
            <a:off x="371061" y="474345"/>
            <a:ext cx="107077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 GROUPS OF WORDS NOT TO USE IN A THESIS STATEMENT:</a:t>
            </a:r>
          </a:p>
          <a:p>
            <a:endParaRPr lang="en-US" sz="2800" dirty="0"/>
          </a:p>
          <a:p>
            <a:pPr lvl="0"/>
            <a:r>
              <a:rPr lang="en-US" sz="2800" b="1" dirty="0"/>
              <a:t>Personal pronouns</a:t>
            </a:r>
            <a:r>
              <a:rPr lang="en-US" sz="2800" dirty="0"/>
              <a:t>:  I, you, we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/>
              <a:t>Uncertain Qualifiers:</a:t>
            </a:r>
            <a:r>
              <a:rPr lang="en-US" sz="2800" dirty="0"/>
              <a:t>  might, perhaps, maybe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/>
              <a:t>Extreme words:</a:t>
            </a:r>
            <a:r>
              <a:rPr lang="en-US" sz="2800" dirty="0"/>
              <a:t>  all, everything, none, always, never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/>
              <a:t>Vague words:</a:t>
            </a:r>
            <a:r>
              <a:rPr lang="en-US" sz="2800" dirty="0"/>
              <a:t>  some, somewhat, kind of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/>
              <a:t>Obvious Exaggerations:</a:t>
            </a:r>
            <a:r>
              <a:rPr lang="en-US" sz="2800" dirty="0"/>
              <a:t>  life-saving, best of the best…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5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2249EC-3EEA-49AC-A3B8-8F363B884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13983" y="351234"/>
            <a:ext cx="4375495" cy="3932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7B6A4D-4111-46D0-BA88-2AFE14442E77}"/>
              </a:ext>
            </a:extLst>
          </p:cNvPr>
          <p:cNvSpPr txBox="1"/>
          <p:nvPr/>
        </p:nvSpPr>
        <p:spPr>
          <a:xfrm>
            <a:off x="302522" y="123359"/>
            <a:ext cx="1089328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 GROUPS OF MUST-USE WORDS:</a:t>
            </a:r>
          </a:p>
          <a:p>
            <a:endParaRPr lang="en-US" sz="4000" dirty="0"/>
          </a:p>
          <a:p>
            <a:pPr lvl="0"/>
            <a:r>
              <a:rPr lang="en-US" sz="2800" b="1" dirty="0"/>
              <a:t>Sources of Information:</a:t>
            </a:r>
            <a:r>
              <a:rPr lang="en-US" sz="2800" dirty="0"/>
              <a:t>  studies reveal, research shows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/>
              <a:t>Realistic Views</a:t>
            </a:r>
            <a:r>
              <a:rPr lang="en-US" sz="2800" dirty="0"/>
              <a:t>:  many, significant, most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/>
              <a:t>Characteristics:</a:t>
            </a:r>
            <a:r>
              <a:rPr lang="en-US" sz="2800" dirty="0"/>
              <a:t>  primarily, frequently, often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/>
              <a:t>Clear Explanations:</a:t>
            </a:r>
            <a:r>
              <a:rPr lang="en-US" sz="2800" dirty="0"/>
              <a:t>  because, thus, since, for, due to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/>
              <a:t>Relationships:</a:t>
            </a:r>
            <a:r>
              <a:rPr lang="en-US" sz="2800" dirty="0"/>
              <a:t>  demonstrate, illustrate, tendency, contribute to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/>
              <a:t>Active Verbs:</a:t>
            </a:r>
            <a:r>
              <a:rPr lang="en-US" sz="2800" dirty="0"/>
              <a:t>  demonstrate, illustrate, identify, present, inform, reveal, show, express, justify…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81FADB-C0D4-46B6-A923-D97252AEE152}"/>
              </a:ext>
            </a:extLst>
          </p:cNvPr>
          <p:cNvSpPr txBox="1"/>
          <p:nvPr/>
        </p:nvSpPr>
        <p:spPr>
          <a:xfrm>
            <a:off x="1457739" y="649357"/>
            <a:ext cx="1004514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FORMULA OF A THESIS STATEMENT:</a:t>
            </a:r>
          </a:p>
          <a:p>
            <a:endParaRPr lang="en-US" sz="3600" dirty="0"/>
          </a:p>
          <a:p>
            <a:pPr algn="ctr"/>
            <a:r>
              <a:rPr lang="en-US" sz="3600" b="1" dirty="0"/>
              <a:t>MAIN CLAIM (your specific standpoint)</a:t>
            </a:r>
            <a:endParaRPr lang="en-US" sz="3600" dirty="0"/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+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/>
              <a:t>SUBTOPIC 1 (to be provided in paragraph 1)</a:t>
            </a:r>
            <a:endParaRPr lang="en-US" sz="3600" dirty="0"/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/>
              <a:t>SUBTOPIC 2 (to be provided in paragraph 2)</a:t>
            </a:r>
            <a:endParaRPr lang="en-US" sz="3600" dirty="0"/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/>
              <a:t>SUBTOPIC 3(to be </a:t>
            </a:r>
            <a:r>
              <a:rPr lang="en-US" sz="4000" b="1" dirty="0"/>
              <a:t>provided</a:t>
            </a:r>
            <a:r>
              <a:rPr lang="en-US" sz="3600" b="1" dirty="0"/>
              <a:t> in paragraph 3)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8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4491FF-AEDF-48E0-890C-EE4796487871}"/>
              </a:ext>
            </a:extLst>
          </p:cNvPr>
          <p:cNvSpPr txBox="1"/>
          <p:nvPr/>
        </p:nvSpPr>
        <p:spPr>
          <a:xfrm>
            <a:off x="2312505" y="1005108"/>
            <a:ext cx="101114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WEAK</a:t>
            </a:r>
            <a:r>
              <a:rPr lang="en-US" sz="2800" dirty="0"/>
              <a:t>			Dogs are </a:t>
            </a:r>
            <a:r>
              <a:rPr lang="en-US" sz="2800" dirty="0" smtClean="0"/>
              <a:t>very </a:t>
            </a:r>
            <a:r>
              <a:rPr lang="en-US" sz="2800" dirty="0"/>
              <a:t>popular </a:t>
            </a:r>
            <a:r>
              <a:rPr lang="en-US" sz="2800" dirty="0" smtClean="0"/>
              <a:t>pets.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				WHY?	Simply states a fact.</a:t>
            </a:r>
          </a:p>
          <a:p>
            <a:endParaRPr lang="en-US" sz="2800" dirty="0"/>
          </a:p>
          <a:p>
            <a:r>
              <a:rPr lang="en-US" sz="2800" b="1" dirty="0"/>
              <a:t>BETTER</a:t>
            </a:r>
            <a:r>
              <a:rPr lang="en-US" sz="2800" dirty="0"/>
              <a:t>		Owning a dog has many positive effects. </a:t>
            </a:r>
          </a:p>
          <a:p>
            <a:endParaRPr lang="en-US" sz="2800" dirty="0"/>
          </a:p>
          <a:p>
            <a:r>
              <a:rPr lang="en-US" sz="2800" dirty="0"/>
              <a:t>					WHY?	States an opinion, but too vague		</a:t>
            </a:r>
          </a:p>
          <a:p>
            <a:endParaRPr lang="en-US" sz="2800" dirty="0"/>
          </a:p>
          <a:p>
            <a:r>
              <a:rPr lang="en-US" sz="2800" b="1" dirty="0"/>
              <a:t>STRONG</a:t>
            </a:r>
            <a:r>
              <a:rPr lang="en-US" sz="2800" dirty="0"/>
              <a:t>		Studies reveal that owning a dog increases one’s 						physical and mental health and promotes 								positive socialization skills.</a:t>
            </a:r>
          </a:p>
          <a:p>
            <a:endParaRPr lang="en-US" sz="2800" dirty="0"/>
          </a:p>
          <a:p>
            <a:r>
              <a:rPr lang="en-US" sz="2800" dirty="0"/>
              <a:t>					WHY?	States an opinion and is specific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ED85F-B24D-4ED1-8B0D-3CD844D5DFF2}"/>
              </a:ext>
            </a:extLst>
          </p:cNvPr>
          <p:cNvSpPr txBox="1"/>
          <p:nvPr/>
        </p:nvSpPr>
        <p:spPr>
          <a:xfrm>
            <a:off x="728869" y="159026"/>
            <a:ext cx="6758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EXAMPLE: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45428-21F0-4F37-941F-0A4C9D819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07760" y="2477330"/>
            <a:ext cx="1300784" cy="1300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7A8CA-BA14-44AC-AF73-14B54C408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07760" y="866912"/>
            <a:ext cx="1300784" cy="1300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8B534D-9036-43C5-94C4-1B4123F26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07760" y="4215847"/>
            <a:ext cx="1300784" cy="13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1299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108</TotalTime>
  <Words>324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Parcel</vt:lpstr>
      <vt:lpstr>Thesis statement</vt:lpstr>
      <vt:lpstr>PowerPoint Presentation</vt:lpstr>
      <vt:lpstr>Characteristics: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statement</dc:title>
  <dc:creator>Kaufman, Kelly</dc:creator>
  <cp:lastModifiedBy>Kaufman, Kelly</cp:lastModifiedBy>
  <cp:revision>11</cp:revision>
  <dcterms:created xsi:type="dcterms:W3CDTF">2017-12-08T00:31:59Z</dcterms:created>
  <dcterms:modified xsi:type="dcterms:W3CDTF">2017-12-08T12:11:23Z</dcterms:modified>
</cp:coreProperties>
</file>